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33"/>
  </p:notesMasterIdLst>
  <p:handoutMasterIdLst>
    <p:handoutMasterId r:id="rId34"/>
  </p:handoutMasterIdLst>
  <p:sldIdLst>
    <p:sldId id="286" r:id="rId5"/>
    <p:sldId id="274" r:id="rId6"/>
    <p:sldId id="269" r:id="rId7"/>
    <p:sldId id="270" r:id="rId8"/>
    <p:sldId id="257" r:id="rId9"/>
    <p:sldId id="293" r:id="rId10"/>
    <p:sldId id="292" r:id="rId11"/>
    <p:sldId id="276" r:id="rId12"/>
    <p:sldId id="272" r:id="rId13"/>
    <p:sldId id="273" r:id="rId14"/>
    <p:sldId id="277" r:id="rId15"/>
    <p:sldId id="294" r:id="rId16"/>
    <p:sldId id="278" r:id="rId17"/>
    <p:sldId id="297" r:id="rId18"/>
    <p:sldId id="295" r:id="rId19"/>
    <p:sldId id="279" r:id="rId20"/>
    <p:sldId id="296" r:id="rId21"/>
    <p:sldId id="281" r:id="rId22"/>
    <p:sldId id="287" r:id="rId23"/>
    <p:sldId id="288" r:id="rId24"/>
    <p:sldId id="285" r:id="rId25"/>
    <p:sldId id="298" r:id="rId26"/>
    <p:sldId id="291" r:id="rId27"/>
    <p:sldId id="290" r:id="rId28"/>
    <p:sldId id="289" r:id="rId29"/>
    <p:sldId id="299" r:id="rId30"/>
    <p:sldId id="283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9"/>
    <p:restoredTop sz="94658"/>
  </p:normalViewPr>
  <p:slideViewPr>
    <p:cSldViewPr snapToGrid="0">
      <p:cViewPr>
        <p:scale>
          <a:sx n="35" d="100"/>
          <a:sy n="35" d="100"/>
        </p:scale>
        <p:origin x="2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7/8/2025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7/8/2025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bc210415622syo@gamil.com" TargetMode="Externa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7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FC9B1-586F-E2A3-093A-889AA891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65" y="155448"/>
            <a:ext cx="11064240" cy="914400"/>
          </a:xfrm>
        </p:spPr>
        <p:txBody>
          <a:bodyPr/>
          <a:lstStyle/>
          <a:p>
            <a:r>
              <a:rPr lang="en-US" dirty="0"/>
              <a:t>Business Rules Catalog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665" y="1069848"/>
            <a:ext cx="11064240" cy="61605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Menu Display: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Chatbot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shows menu with names, descriptions, and prices.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Order Placement: Customers can place food orders via conversation.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Order Tracking: Users can track order status (e.g., pending, delivered).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Order Modification: Orders can be canceled within 5 minutes if not prepared.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User Authentication: Account creation and login are required to order.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Admin Control: Admin can add, update, or remove menu items.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Order Storage: All orders are saved with unique IDs and timestamps.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Response Time: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Chatbot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responds within 2 seconds.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Input Validation: User inputs are validated before processing.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Session Management: Chat maintains continuity for multi-step orders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13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26AF-51F6-B208-A926-220D8228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233" y="401440"/>
            <a:ext cx="3881122" cy="1453896"/>
          </a:xfrm>
        </p:spPr>
        <p:txBody>
          <a:bodyPr/>
          <a:lstStyle/>
          <a:p>
            <a:r>
              <a:rPr lang="en-GB" b="1" dirty="0" smtClean="0"/>
              <a:t>System Architecture</a:t>
            </a:r>
            <a:br>
              <a:rPr lang="en-GB" b="1" dirty="0" smtClean="0"/>
            </a:br>
            <a:r>
              <a:rPr lang="en-GB" b="1" dirty="0" smtClean="0"/>
              <a:t>Design </a:t>
            </a:r>
            <a:endParaRPr lang="en-US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5" y="401440"/>
            <a:ext cx="5519422" cy="621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64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FC9B1-586F-E2A3-093A-889AA891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65" y="155448"/>
            <a:ext cx="11064240" cy="914400"/>
          </a:xfrm>
        </p:spPr>
        <p:txBody>
          <a:bodyPr/>
          <a:lstStyle/>
          <a:p>
            <a:r>
              <a:rPr lang="en-US" dirty="0"/>
              <a:t>Business Rules Catalog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665" y="1069848"/>
            <a:ext cx="11064240" cy="6160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Project Manager: Oversees all activities, ensures deadlines are met, coordinates with supervisor.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Frontend Developer: Designs and builds the user </a:t>
            </a:r>
            <a:r>
              <a:rPr lang="en-US" alt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(HTML, CSS, JS).</a:t>
            </a:r>
          </a:p>
          <a:p>
            <a:pPr>
              <a:lnSpc>
                <a:spcPct val="50000"/>
              </a:lnSpc>
            </a:pPr>
            <a:endParaRPr lang="en-US" alt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Developer:PHP</a:t>
            </a:r>
            <a:r>
              <a:rPr lang="en-US" alt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integrates </a:t>
            </a:r>
            <a:r>
              <a:rPr lang="en-US" alt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logic, manages database </a:t>
            </a:r>
            <a:r>
              <a:rPr lang="en-US" alt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MySQL).</a:t>
            </a:r>
          </a:p>
          <a:p>
            <a:pPr>
              <a:lnSpc>
                <a:spcPct val="50000"/>
              </a:lnSpc>
            </a:pPr>
            <a:endParaRPr lang="en-US" alt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Documentation Specialist: Prepares reports, SRS, presentations.</a:t>
            </a:r>
          </a:p>
          <a:p>
            <a:pPr>
              <a:lnSpc>
                <a:spcPct val="50000"/>
              </a:lnSpc>
            </a:pPr>
            <a:endParaRPr lang="en-US" alt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External Supervisor: Provides industry feedback, reviews work.</a:t>
            </a:r>
          </a:p>
          <a:p>
            <a:pPr>
              <a:lnSpc>
                <a:spcPct val="50000"/>
              </a:lnSpc>
            </a:pPr>
            <a:endParaRPr lang="en-US" alt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Project Supervisor: Guides project from academic perspective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01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C5BF5C-E04C-F587-708C-BA32AB62A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>
            <a:normAutofit/>
          </a:bodyPr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4247" y="544749"/>
            <a:ext cx="898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Project Schedule</a:t>
            </a:r>
            <a:endParaRPr lang="en-US" sz="3200" b="1" dirty="0">
              <a:latin typeface="+mj-lt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" y="1352144"/>
            <a:ext cx="8799252" cy="444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199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C5BF5C-E04C-F587-708C-BA32AB62A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here are some core  sequence diagrams.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3766" y="994199"/>
            <a:ext cx="89883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Diagrams</a:t>
            </a:r>
          </a:p>
          <a:p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/>
              <a:t>These diagrams help visualize step-by-step interactions between the user, </a:t>
            </a:r>
            <a:r>
              <a:rPr lang="en-US" sz="2400" dirty="0" err="1"/>
              <a:t>chatbot</a:t>
            </a:r>
            <a:r>
              <a:rPr lang="en-US" sz="2400" dirty="0"/>
              <a:t>, and system. For example, they show what happens when a customer books a table or places an order, ensuring everything flows smoothly.</a:t>
            </a:r>
          </a:p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1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B6F-84DF-F1F0-2931-F56A3F17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0820" y="1077686"/>
            <a:ext cx="4937760" cy="18890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User registration SEQUENCE DIAGRAM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148" name="Picture 4" descr="https://img.plantuml.biz/plantuml/png/PP5FQyCm3CNl1dy7qNlfVOTHnZhePIrDIi-ggmP1OXTPsTYtdvm_MyPEbgsVtdksjrbHjEzQxvIr9JXd4ZXHmra5bLE4ewH0ENld7GPDCY3UFMoE0pymAhn8-lntkBhG5IgI3v8LO9vAxsweUCLCy3eLHNcmNJ_FIl04kwYsoZ89ntloRaQC7YKDFXwg6ZOZN3ocXY6pYK7xzsftgg4lmoM4Tp_DzL9i7urG22dUMRh1-bVnJyQg3-LfO0Dlo6ql19rjiQ55IXiuZ_I5sf0wChgMBy06EPQhRodUXW_mxX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7" y="259263"/>
            <a:ext cx="5590788" cy="63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2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B6F-84DF-F1F0-2931-F56A3F17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0820" y="1077686"/>
            <a:ext cx="4937760" cy="1889078"/>
          </a:xfrm>
        </p:spPr>
        <p:txBody>
          <a:bodyPr>
            <a:noAutofit/>
          </a:bodyPr>
          <a:lstStyle/>
          <a:p>
            <a:r>
              <a:rPr lang="en-US" sz="3600" dirty="0" smtClean="0"/>
              <a:t>User login sequence diagram 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7B4BE-69A4-FBCD-B634-C128E94F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377" y="3249385"/>
            <a:ext cx="4937760" cy="1959429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https://img.plantuml.biz/plantuml/png/PP4nQmCn38LtW_-3kA5Rw9wXfCUrKw3GqEwABN86npuakVdxrJcKfEsezpwUdkMTABAsS_OEWrQ63o7sRZ4nXRHWKHXoFQK22vve01JOh-CVvBdf30VYB-BEhBDt4HMFA0J3cWhJsBrfzCwxhcoUhccmXRU52jms_GTUYfhGJ2ru9dWmJEHIENftHOpjDRPMf4G8J96A9ipYNJSCc4QpFp4dgqQ_4RCsjuXtqiQbhmEcO6lW4UnMskxIVgeTMWWaOiGhfjoOxYhrPnWormj4bFbOqRBiqCHSURt4pjhs3_W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7" y="259261"/>
            <a:ext cx="5755162" cy="63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7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B6F-84DF-F1F0-2931-F56A3F17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0820" y="1077686"/>
            <a:ext cx="4937760" cy="1889078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Resturant</a:t>
            </a:r>
            <a:r>
              <a:rPr lang="en-US" sz="3200" dirty="0" smtClean="0"/>
              <a:t> </a:t>
            </a:r>
            <a:r>
              <a:rPr lang="en-US" sz="3200" dirty="0" err="1" smtClean="0"/>
              <a:t>chatbot</a:t>
            </a:r>
            <a:r>
              <a:rPr lang="en-US" sz="3200" dirty="0" smtClean="0"/>
              <a:t> sequence diagram </a:t>
            </a:r>
            <a:endParaRPr lang="en-US" sz="32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2" name="Picture 2" descr="https://img.plantuml.biz/plantuml/png/bPHDRi8m48Ntbdm7Nu0BL4e50bLYqH-Lblqa6Og5OrDd4iJjwzW9JGBcPnVPxpr_dl5aMX9OgWh56KbIA3xHhLGMD8dv5YWr99QQq496qcZEE7DVnehl4YrdUsUMcTptvCF51H2aK69ZJ1Bn1Mau0sqDJQ184iwQB35vFXtuv1I_bGCvrtFMYPo-2tU6-HQpdPZL81MaKaawSdRQdeoogR9we1Kh0ghANhXpU2gNRFH6scAKVGcwKzw1ku9wM8O5aeilez2pRAVDGM7-WzuS2tup93V78S8TaItwcFc_2YlK-G1uwF3DNKiyY5VKrOscDf8O_mjIjWqXjqhYaOBI2IvIBsIvLt1iJ_IG7meo5EysTuBBc3r5Z78DIkP0NSwIi8XpTiyYQBtLFw580OmzWCrRzIFFOany_eH3fhzVWPhQYeJH2NjX3cxqho-DNSCDcPLOuqXyhPLNPh3hup2Ciwdp-NyNPty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7" y="0"/>
            <a:ext cx="58782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97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C17-44A6-F5A1-60D0-A9C13257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/>
              <a:t>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F777-87ED-4927-9FBA-1A335F8F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part focuses on defining different elements of the system, such as users, </a:t>
            </a:r>
            <a:r>
              <a:rPr lang="en-US" dirty="0" err="1"/>
              <a:t>chatbot</a:t>
            </a:r>
            <a:r>
              <a:rPr lang="en-US" dirty="0"/>
              <a:t>, orders, and reservations. It helps developers understand how different parts work together when writing code.</a:t>
            </a:r>
            <a:r>
              <a:rPr lang="en-US" sz="1800" dirty="0" smtClean="0"/>
              <a:t>.</a:t>
            </a:r>
            <a:endParaRPr lang="en-US" sz="1800" dirty="0"/>
          </a:p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761843"/>
              </p:ext>
            </p:extLst>
          </p:nvPr>
        </p:nvGraphicFramePr>
        <p:xfrm>
          <a:off x="5133975" y="553616"/>
          <a:ext cx="6440488" cy="59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10462393" imgH="8770673" progId="Visio.Drawing.15">
                  <p:embed/>
                </p:oleObj>
              </mc:Choice>
              <mc:Fallback>
                <p:oleObj name="Visio" r:id="rId3" imgW="10462393" imgH="8770673" progId="Visio.Drawing.15">
                  <p:embed/>
                  <p:pic>
                    <p:nvPicPr>
                      <p:cNvPr id="133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975" y="553616"/>
                        <a:ext cx="6440488" cy="59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23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B6F-84DF-F1F0-2931-F56A3F17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0820" y="1077686"/>
            <a:ext cx="4937760" cy="18890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Entity Relationship Diagram (ERD)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7B4BE-69A4-FBCD-B634-C128E94F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377" y="3249385"/>
            <a:ext cx="4937760" cy="3118758"/>
          </a:xfrm>
        </p:spPr>
        <p:txBody>
          <a:bodyPr>
            <a:normAutofit/>
          </a:bodyPr>
          <a:lstStyle/>
          <a:p>
            <a:r>
              <a:rPr lang="en-US" dirty="0"/>
              <a:t>This is like a blueprint of how different parts of the system are connected. It shows things like customers, reservations, and orders, along with how they relate to each other, making database design easier.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" y="259262"/>
            <a:ext cx="5856785" cy="633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06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NLP </a:t>
            </a:r>
            <a:r>
              <a:rPr lang="en-US" altLang="en-US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Chatbot</a:t>
            </a:r>
            <a:r>
              <a:rPr lang="en-US" alt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 Development using </a:t>
            </a:r>
            <a:r>
              <a:rPr lang="en-US" altLang="en-US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Dialogflow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dirty="0" err="1" smtClean="0"/>
              <a:t>Samer</a:t>
            </a:r>
            <a:r>
              <a:rPr lang="en-US" dirty="0" smtClean="0"/>
              <a:t> </a:t>
            </a:r>
            <a:r>
              <a:rPr lang="en-US" dirty="0" err="1" smtClean="0"/>
              <a:t>Yousaf</a:t>
            </a:r>
            <a:endParaRPr lang="en-US" dirty="0"/>
          </a:p>
        </p:txBody>
      </p:sp>
      <p:pic>
        <p:nvPicPr>
          <p:cNvPr id="4" name="Picture 6" descr="C:\Users\usman.waheed\Desktop\vu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3" y="4916566"/>
            <a:ext cx="201453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C17-44A6-F5A1-60D0-A9C13257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63" y="2364222"/>
            <a:ext cx="3595634" cy="1757505"/>
          </a:xfrm>
        </p:spPr>
        <p:txBody>
          <a:bodyPr/>
          <a:lstStyle/>
          <a:p>
            <a:r>
              <a:rPr lang="en-US" dirty="0"/>
              <a:t>Database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F777-87ED-4927-9FBA-1A335F8F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597160" y="6304384"/>
            <a:ext cx="359563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723313"/>
              </p:ext>
            </p:extLst>
          </p:nvPr>
        </p:nvGraphicFramePr>
        <p:xfrm>
          <a:off x="5807528" y="644893"/>
          <a:ext cx="5396278" cy="565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3" imgW="9006929" imgH="9951667" progId="Visio.Drawing.15">
                  <p:embed/>
                </p:oleObj>
              </mc:Choice>
              <mc:Fallback>
                <p:oleObj name="Visio" r:id="rId3" imgW="9006929" imgH="9951667" progId="Visio.Drawing.15">
                  <p:embed/>
                  <p:pic>
                    <p:nvPicPr>
                      <p:cNvPr id="1536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528" y="644893"/>
                        <a:ext cx="5396278" cy="5659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32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3" y="859536"/>
            <a:ext cx="10652760" cy="1115568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Interfaces 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6944" y="30509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screen shots of GUI application.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Chatbot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responding to queries and taking orders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0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0"/>
            <a:ext cx="10652760" cy="1133856"/>
          </a:xfrm>
        </p:spPr>
        <p:txBody>
          <a:bodyPr/>
          <a:lstStyle/>
          <a:p>
            <a:r>
              <a:rPr lang="en-US" dirty="0" smtClean="0"/>
              <a:t>Website frontend: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371600"/>
            <a:ext cx="108390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9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51" y="-101981"/>
            <a:ext cx="10652760" cy="1133856"/>
          </a:xfrm>
        </p:spPr>
        <p:txBody>
          <a:bodyPr/>
          <a:lstStyle/>
          <a:p>
            <a:r>
              <a:rPr lang="en-US" dirty="0"/>
              <a:t>Admin </a:t>
            </a:r>
            <a:r>
              <a:rPr lang="en-US" dirty="0" smtClean="0"/>
              <a:t>Dashboard: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90" y="1031875"/>
            <a:ext cx="7978083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29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8" y="0"/>
            <a:ext cx="10652760" cy="1133856"/>
          </a:xfrm>
        </p:spPr>
        <p:txBody>
          <a:bodyPr/>
          <a:lstStyle/>
          <a:p>
            <a:r>
              <a:rPr lang="en-US" dirty="0"/>
              <a:t>Customer Login Panel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4259" y="2091190"/>
            <a:ext cx="8266113" cy="4499213"/>
          </a:xfrm>
        </p:spPr>
      </p:pic>
    </p:spTree>
    <p:extLst>
      <p:ext uri="{BB962C8B-B14F-4D97-AF65-F5344CB8AC3E}">
        <p14:creationId xmlns:p14="http://schemas.microsoft.com/office/powerpoint/2010/main" val="23752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2184"/>
            <a:ext cx="10652760" cy="1133856"/>
          </a:xfrm>
        </p:spPr>
        <p:txBody>
          <a:bodyPr/>
          <a:lstStyle/>
          <a:p>
            <a:r>
              <a:rPr lang="en-US" dirty="0" smtClean="0"/>
              <a:t>Back end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1682496"/>
            <a:ext cx="10522491" cy="46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50" y="514136"/>
            <a:ext cx="7342307" cy="1133856"/>
          </a:xfrm>
        </p:spPr>
        <p:txBody>
          <a:bodyPr/>
          <a:lstStyle/>
          <a:p>
            <a:r>
              <a:rPr lang="en-US" dirty="0" smtClean="0"/>
              <a:t>Tools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0851-C5F2-718B-E7F2-4B2752953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265" y="2050434"/>
            <a:ext cx="10890374" cy="2743200"/>
          </a:xfrm>
        </p:spPr>
        <p:txBody>
          <a:bodyPr/>
          <a:lstStyle/>
          <a:p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9703" y="2379406"/>
            <a:ext cx="79542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800" dirty="0" smtClean="0"/>
              <a:t>Google </a:t>
            </a:r>
            <a:r>
              <a:rPr lang="en-US" sz="2800" dirty="0" err="1" smtClean="0"/>
              <a:t>Dialogflow</a:t>
            </a:r>
            <a:r>
              <a:rPr lang="en-US" sz="2800" dirty="0"/>
              <a:t> </a:t>
            </a:r>
            <a:r>
              <a:rPr lang="en-US" sz="2800" dirty="0" smtClean="0"/>
              <a:t>(NLP)</a:t>
            </a:r>
            <a:r>
              <a:rPr lang="en-US" sz="28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/>
              <a:t>HTML,CSS,JS,Bootstrap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800" dirty="0" smtClean="0"/>
              <a:t>PHP 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800" dirty="0" smtClean="0"/>
              <a:t>MYSQL(database)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800" dirty="0" smtClean="0"/>
              <a:t>VS code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970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50" y="514136"/>
            <a:ext cx="7342307" cy="1133856"/>
          </a:xfrm>
        </p:spPr>
        <p:txBody>
          <a:bodyPr/>
          <a:lstStyle/>
          <a:p>
            <a:r>
              <a:rPr lang="en-US" dirty="0" smtClean="0"/>
              <a:t>Conclusion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0851-C5F2-718B-E7F2-4B2752953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265" y="2050434"/>
            <a:ext cx="10890374" cy="2743200"/>
          </a:xfrm>
        </p:spPr>
        <p:txBody>
          <a:bodyPr/>
          <a:lstStyle/>
          <a:p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9703" y="2379406"/>
            <a:ext cx="795429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Chatbots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improve customer service efficiency.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Dialogflow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simplifies NLP-based bot development.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Project enhances user engagement for restaurants.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Future scope includes voice support and analytics.</a:t>
            </a:r>
          </a:p>
          <a:p>
            <a:pPr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424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65" y="4793634"/>
            <a:ext cx="7342307" cy="623758"/>
          </a:xfrm>
        </p:spPr>
        <p:txBody>
          <a:bodyPr/>
          <a:lstStyle/>
          <a:p>
            <a:r>
              <a:rPr lang="en-US" b="1" dirty="0" smtClean="0"/>
              <a:t>THANK YOU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samer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yousaf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bc210415622 </a:t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bc210415622syo@gamil.com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virtual university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3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A5DF-8F24-44CE-326B-B247866C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/>
          <a:lstStyle/>
          <a:p>
            <a:r>
              <a:rPr lang="en-US" dirty="0" smtClean="0"/>
              <a:t>My introduction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CF7D-92C9-3D0E-E489-4744B219D3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/>
              <a:t>F24PROJECT8DE28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3200" b="1" dirty="0" err="1"/>
              <a:t>Samer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Yousaf</a:t>
            </a:r>
            <a:endParaRPr lang="en-US" altLang="en-US" sz="3200" b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 dirty="0" smtClean="0"/>
              <a:t>BC210415622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 dirty="0" smtClean="0"/>
              <a:t>GITHUB LINK: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/>
              <a:t>https://github.com/Samaryousaf669/NLP-Final-deliverables.git</a:t>
            </a:r>
          </a:p>
        </p:txBody>
      </p:sp>
    </p:spTree>
    <p:extLst>
      <p:ext uri="{BB962C8B-B14F-4D97-AF65-F5344CB8AC3E}">
        <p14:creationId xmlns:p14="http://schemas.microsoft.com/office/powerpoint/2010/main" val="23130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7F4-D01E-4B37-9105-C07DF9BD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2106" y="216977"/>
            <a:ext cx="9198864" cy="1115878"/>
          </a:xfrm>
        </p:spPr>
        <p:txBody>
          <a:bodyPr>
            <a:normAutofit fontScale="90000"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Project Introduction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3200" b="1" dirty="0">
              <a:latin typeface="Tahom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F6976-E691-0E9F-C411-823F3EF5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98" y="1673816"/>
            <a:ext cx="9198864" cy="4510007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SzTx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project,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 develop a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Google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 NLP-powered conversational interface. </a:t>
            </a:r>
            <a:endParaRPr lang="en-US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ct val="0"/>
              </a:spcBef>
              <a:buClrTx/>
              <a:buSzTx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are revolutionizing customer service.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NLP enables bots to understand human language.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offers powerful tools for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development.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This project automates restaurant interactions through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3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7C3DF4-EDFC-EEE0-FC15-FDFF324B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146113"/>
          </a:xfrm>
        </p:spPr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DECD0-3B40-B604-1CC6-0BC353372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510" y="1789889"/>
            <a:ext cx="4114995" cy="4455463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Manual customer handling leads to inefficiencies.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Repetitive queries overload staff.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Customers demand instant and 24/7 responses.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•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Solution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Develop an intelligent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chatbot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Dialogflow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ct val="0"/>
              </a:spcBef>
              <a:buClrTx/>
              <a:buSzTx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9" r="16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354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7F4-D01E-4B37-9105-C07DF9BD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0"/>
            <a:ext cx="9198864" cy="2612187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Implementation Overview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3200" b="1" dirty="0">
              <a:latin typeface="Tahom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F6976-E691-0E9F-C411-823F3EF5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98" y="1673816"/>
            <a:ext cx="9198864" cy="451000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Frontend form for chat interaction</a:t>
            </a:r>
          </a:p>
          <a:p>
            <a:pPr algn="l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FastAPI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backend processes requests</a:t>
            </a:r>
          </a:p>
          <a:p>
            <a:pPr algn="l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Dialogflow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handles intent recognition</a:t>
            </a:r>
          </a:p>
          <a:p>
            <a:pPr algn="l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MySQL stores user queries and orders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7F4-D01E-4B37-9105-C07DF9BD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-581909"/>
            <a:ext cx="9198864" cy="329184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Adopted Methodology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3200" b="1" dirty="0">
              <a:latin typeface="Tahom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F6976-E691-0E9F-C411-823F3EF5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616" y="5303520"/>
            <a:ext cx="9198864" cy="548640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714" y="1712475"/>
            <a:ext cx="59245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40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0537-5536-95E9-BC8C-969E90A72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266" y="433952"/>
            <a:ext cx="7876287" cy="1766807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Adopted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Methodology 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3200" b="1" dirty="0">
              <a:latin typeface="Tahoma" charset="0"/>
            </a:endParaRPr>
          </a:p>
        </p:txBody>
      </p:sp>
      <p:pic>
        <p:nvPicPr>
          <p:cNvPr id="6" name="Content Placeholder 3" descr="Water fall model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35" y="2031734"/>
            <a:ext cx="30797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5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F9BA-CF1D-D2D7-69BD-6AB5EAFE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93" y="-30997"/>
            <a:ext cx="4251960" cy="1492430"/>
          </a:xfrm>
        </p:spPr>
        <p:txBody>
          <a:bodyPr/>
          <a:lstStyle/>
          <a:p>
            <a:r>
              <a:rPr lang="en-US" dirty="0"/>
              <a:t>Use Case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6" name="Picture 5" descr="C:\Users\Pc\AppData\Local\Packages\5319275A.WhatsAppDesktop_cv1g1gvanyjgm\TempState\39E98420B5E98BFBDC8A619BEF7B8F61\WhatsApp Image 2025-07-08 at 19.30.24_a28f82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78" y="958672"/>
            <a:ext cx="5346914" cy="5721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24700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310FC-FCBF-4C13-8341-E1A358C4F1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8778BE-8E01-4C63-9D69-0B975B6CA9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8544</TotalTime>
  <Words>595</Words>
  <Application>Microsoft Office PowerPoint</Application>
  <PresentationFormat>Widescreen</PresentationFormat>
  <Paragraphs>93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Arial</vt:lpstr>
      <vt:lpstr>Avenir Next LT Pro Light</vt:lpstr>
      <vt:lpstr>Batang</vt:lpstr>
      <vt:lpstr>Calibri</vt:lpstr>
      <vt:lpstr>Tahoma</vt:lpstr>
      <vt:lpstr>Times New Roman</vt:lpstr>
      <vt:lpstr>Wingdings</vt:lpstr>
      <vt:lpstr>Frost</vt:lpstr>
      <vt:lpstr>Visio</vt:lpstr>
      <vt:lpstr>PowerPoint Presentation</vt:lpstr>
      <vt:lpstr>NLP Chatbot Development using Dialogflow </vt:lpstr>
      <vt:lpstr>My introduction </vt:lpstr>
      <vt:lpstr>Project Introduction  </vt:lpstr>
      <vt:lpstr>Problem Statement </vt:lpstr>
      <vt:lpstr>Implementation Overview  </vt:lpstr>
      <vt:lpstr>Adopted Methodology </vt:lpstr>
      <vt:lpstr>Adopted Methodology   </vt:lpstr>
      <vt:lpstr>Use Case Diagram</vt:lpstr>
      <vt:lpstr>Business Rules Catalog</vt:lpstr>
      <vt:lpstr>System Architecture Design </vt:lpstr>
      <vt:lpstr>Business Rules Catalog</vt:lpstr>
      <vt:lpstr>PowerPoint Presentation</vt:lpstr>
      <vt:lpstr>PowerPoint Presentation</vt:lpstr>
      <vt:lpstr>User registration SEQUENCE DIAGRAM</vt:lpstr>
      <vt:lpstr>User login sequence diagram </vt:lpstr>
      <vt:lpstr>Resturant chatbot sequence diagram </vt:lpstr>
      <vt:lpstr>Logical Model/ Class Diagram</vt:lpstr>
      <vt:lpstr>Entity Relationship Diagram (ERD) </vt:lpstr>
      <vt:lpstr>Database Diagram</vt:lpstr>
      <vt:lpstr>User Interfaces </vt:lpstr>
      <vt:lpstr>Website frontend:</vt:lpstr>
      <vt:lpstr>Admin Dashboard:</vt:lpstr>
      <vt:lpstr>Customer Login Panel</vt:lpstr>
      <vt:lpstr>Back end:</vt:lpstr>
      <vt:lpstr>Tools </vt:lpstr>
      <vt:lpstr>Conclusion  </vt:lpstr>
      <vt:lpstr>THANK YOU    samer yousaf  bc210415622   bc210415622syo@gamil.com  virtual university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Pc</cp:lastModifiedBy>
  <cp:revision>20</cp:revision>
  <dcterms:created xsi:type="dcterms:W3CDTF">2024-06-26T20:20:27Z</dcterms:created>
  <dcterms:modified xsi:type="dcterms:W3CDTF">2025-07-08T20:59:42Z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